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73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60"/>
  </p:normalViewPr>
  <p:slideViewPr>
    <p:cSldViewPr>
      <p:cViewPr varScale="1">
        <p:scale>
          <a:sx n="72" d="100"/>
          <a:sy n="72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2880-4406-433F-87C4-561F8D3CB61C}" type="datetimeFigureOut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732E-8FF6-4DBA-ACFD-DCAB42C4A7A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AC11-5131-4F82-93E3-7D85B6B120A3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96BA-AED3-4CAE-8699-4CD95209B7B2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C44-0392-43CC-A07B-CA0B2ECF9004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7FD-189E-4B9B-8941-D30268DD0870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947-5CB1-40C8-A427-B38A5A56BD08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2AB-DD9B-4278-B53C-D7487F230977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45D-85B2-46AE-89F8-C917CF5EAA1B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D6B3-C7B6-4672-BCA7-3BCA52F68E17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DC5-8DCD-45C2-B202-30F5FAC05BBD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55C8-7B63-4B9D-81AC-649042A220B8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09C0-06CF-4A89-8265-4A061D87596D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11BA-09EF-4109-9307-03194BDB8A63}" type="datetime1">
              <a:rPr lang="sk-SK" smtClean="0"/>
              <a:pPr/>
              <a:t>14. 3. 2019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8E83-864C-4AD2-B27B-D65BC09737D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Téma:</a:t>
            </a:r>
            <a:r>
              <a:rPr lang="sk-SK" dirty="0" smtClean="0">
                <a:solidFill>
                  <a:srgbClr val="00B0F0"/>
                </a:solidFill>
              </a:rPr>
              <a:t/>
            </a:r>
            <a:br>
              <a:rPr lang="sk-SK" dirty="0" smtClean="0">
                <a:solidFill>
                  <a:srgbClr val="00B0F0"/>
                </a:solidFill>
              </a:rPr>
            </a:br>
            <a:r>
              <a:rPr lang="sk-SK" dirty="0" smtClean="0">
                <a:solidFill>
                  <a:srgbClr val="00B0F0"/>
                </a:solidFill>
              </a:rPr>
              <a:t>POČÍTAČ A PRÍDAVNÉ ZARIADENIA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1071570"/>
          </a:xfrm>
        </p:spPr>
        <p:txBody>
          <a:bodyPr/>
          <a:lstStyle/>
          <a:p>
            <a:r>
              <a:rPr lang="sk-SK" dirty="0" smtClean="0"/>
              <a:t>ZÁKLADNÁ TERMINOLÓGIA V INFORMATIKE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86182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 </a:t>
            </a:r>
            <a:r>
              <a:rPr lang="sk-SK" dirty="0" smtClean="0"/>
              <a:t>7</a:t>
            </a:r>
            <a:r>
              <a:rPr lang="sk-SK" dirty="0" smtClean="0"/>
              <a:t>., </a:t>
            </a:r>
            <a:r>
              <a:rPr lang="sk-SK" dirty="0" smtClean="0"/>
              <a:t>8</a:t>
            </a:r>
            <a:r>
              <a:rPr lang="sk-SK" dirty="0" smtClean="0"/>
              <a:t>. </a:t>
            </a:r>
            <a:r>
              <a:rPr lang="sk-SK" dirty="0" smtClean="0"/>
              <a:t>ročník</a:t>
            </a:r>
            <a:endParaRPr lang="sk-SK" dirty="0"/>
          </a:p>
        </p:txBody>
      </p:sp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5121"/>
            <a:ext cx="3786182" cy="2742879"/>
          </a:xfrm>
          <a:prstGeom prst="rect">
            <a:avLst/>
          </a:prstGeom>
        </p:spPr>
      </p:pic>
      <p:pic>
        <p:nvPicPr>
          <p:cNvPr id="6" name="Obrázek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500570"/>
            <a:ext cx="2143125" cy="2143125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1</a:t>
            </a:r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3786182" y="371475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B0F0"/>
                </a:solidFill>
              </a:rPr>
              <a:t>Časť 2.</a:t>
            </a:r>
            <a:endParaRPr lang="sk-SK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10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000924" cy="64294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kódovanie informácií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857232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Kódovanie je proces, pri ktorom sa každému znaku alebo postupnosti znakov daného súboru znakov (vzorov) jednoznačne priradí znak alebo postupnosť znakov (obrazov) z iného súboru znakov.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000240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Kódovanie je teda transformácia určitej informácie z jednej formy na druhú pomocou určitého postupu - algoritmu, ktorý je väčšinou verejne známy.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Vo väčšine prípadov teda účelom kódovania </a:t>
            </a:r>
            <a:r>
              <a:rPr lang="sk-SK" sz="1600" b="1" dirty="0" smtClean="0">
                <a:solidFill>
                  <a:schemeClr val="bg1">
                    <a:lumMod val="50000"/>
                  </a:schemeClr>
                </a:solidFill>
              </a:rPr>
              <a:t>nie je utajenie informácie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(na rozdiel od šifrovania) ale len jej iná forma zápisu vybraná tak, aby sa informácia dala čo najlepšie alebo najúspornejšie uchovať alebo preniesť.</a:t>
            </a:r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910" y="3357562"/>
            <a:ext cx="5786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70C0"/>
                </a:solidFill>
              </a:rPr>
              <a:t>Hľadáme spôsob, ako pomocou núl a jednotiek zapísať (zakódovať) písmená slovenskej abecedy, číslice i interpunkčné znamienka, k týmto znakom pripojiť ešte „neviditeľné“ znaky ako medzera, </a:t>
            </a:r>
            <a:r>
              <a:rPr lang="sk-SK" sz="1600" dirty="0" err="1" smtClean="0">
                <a:solidFill>
                  <a:srgbClr val="0070C0"/>
                </a:solidFill>
              </a:rPr>
              <a:t>Enter</a:t>
            </a:r>
            <a:r>
              <a:rPr lang="sk-SK" sz="1600" dirty="0" smtClean="0">
                <a:solidFill>
                  <a:srgbClr val="0070C0"/>
                </a:solidFill>
              </a:rPr>
              <a:t>, </a:t>
            </a:r>
            <a:r>
              <a:rPr lang="sk-SK" sz="1600" dirty="0" err="1" smtClean="0">
                <a:solidFill>
                  <a:srgbClr val="0070C0"/>
                </a:solidFill>
              </a:rPr>
              <a:t>Tab</a:t>
            </a:r>
            <a:r>
              <a:rPr lang="sk-SK" sz="1600" dirty="0" smtClean="0">
                <a:solidFill>
                  <a:srgbClr val="0070C0"/>
                </a:solidFill>
              </a:rPr>
              <a:t>, rovnako aj české písmená Ř, ř, Ě, ě a ďalšie. Tých znakov je už viac ako 128 (27 ), ale menej ako 256 (28 ). Preto na kódovanie každého z nich použijeme 8 bitov, teda 1 byte (bajt).</a:t>
            </a:r>
          </a:p>
          <a:p>
            <a:endParaRPr lang="sk-SK" sz="1600" dirty="0" smtClean="0">
              <a:solidFill>
                <a:srgbClr val="0070C0"/>
              </a:solidFill>
            </a:endParaRPr>
          </a:p>
          <a:p>
            <a:r>
              <a:rPr lang="sk-SK" sz="1600" dirty="0" smtClean="0"/>
              <a:t>Pridaním binárnych kódov znakom sa nazýva </a:t>
            </a:r>
            <a:r>
              <a:rPr lang="sk-SK" sz="1600" b="1" dirty="0" smtClean="0">
                <a:solidFill>
                  <a:srgbClr val="00B0F0"/>
                </a:solidFill>
              </a:rPr>
              <a:t>kódová tabuľka</a:t>
            </a:r>
            <a:r>
              <a:rPr lang="sk-SK" sz="1600" dirty="0" smtClean="0"/>
              <a:t>.</a:t>
            </a:r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786" y="55007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0B0F0"/>
                </a:solidFill>
              </a:rPr>
              <a:t>ASCII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571868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00B0F0"/>
                </a:solidFill>
              </a:rPr>
              <a:t>Unicode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15140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B0F0"/>
                </a:solidFill>
              </a:rPr>
              <a:t>UTF -8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7158" y="57864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/>
              <a:t>A</a:t>
            </a:r>
            <a:r>
              <a:rPr lang="sk-SK" sz="1200" dirty="0" err="1" smtClean="0"/>
              <a:t>merican</a:t>
            </a:r>
            <a:r>
              <a:rPr lang="sk-SK" sz="1200" dirty="0" smtClean="0"/>
              <a:t> </a:t>
            </a:r>
            <a:r>
              <a:rPr lang="sk-SK" sz="1200" b="1" dirty="0" smtClean="0"/>
              <a:t>S</a:t>
            </a:r>
            <a:r>
              <a:rPr lang="sk-SK" sz="1200" dirty="0" smtClean="0"/>
              <a:t>tandard </a:t>
            </a:r>
            <a:r>
              <a:rPr lang="sk-SK" sz="1200" b="1" dirty="0" err="1" smtClean="0"/>
              <a:t>C</a:t>
            </a:r>
            <a:r>
              <a:rPr lang="sk-SK" sz="1200" dirty="0" err="1" smtClean="0"/>
              <a:t>ode</a:t>
            </a:r>
            <a:r>
              <a:rPr lang="sk-SK" sz="1200" dirty="0" smtClean="0"/>
              <a:t> </a:t>
            </a:r>
            <a:r>
              <a:rPr lang="sk-SK" sz="1200" dirty="0" err="1" smtClean="0"/>
              <a:t>for</a:t>
            </a:r>
            <a:r>
              <a:rPr lang="sk-SK" sz="1200" dirty="0" smtClean="0"/>
              <a:t> </a:t>
            </a:r>
            <a:r>
              <a:rPr lang="sk-SK" sz="1200" b="1" dirty="0" err="1" smtClean="0"/>
              <a:t>I</a:t>
            </a:r>
            <a:r>
              <a:rPr lang="sk-SK" sz="1200" dirty="0" err="1" smtClean="0"/>
              <a:t>nformation</a:t>
            </a:r>
            <a:r>
              <a:rPr lang="sk-SK" sz="1200" dirty="0" smtClean="0"/>
              <a:t> </a:t>
            </a:r>
            <a:r>
              <a:rPr lang="sk-SK" sz="1200" b="1" dirty="0" err="1" smtClean="0"/>
              <a:t>I</a:t>
            </a:r>
            <a:r>
              <a:rPr lang="sk-SK" sz="1200" dirty="0" err="1" smtClean="0"/>
              <a:t>nterchange</a:t>
            </a:r>
            <a:endParaRPr lang="sk-SK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57158" y="6211669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bg1">
                    <a:lumMod val="65000"/>
                  </a:schemeClr>
                </a:solidFill>
              </a:rPr>
              <a:t>Možno zakódovať len 128 znakov. Každý znak sa kóduje 8 bitmi.</a:t>
            </a:r>
            <a:endParaRPr lang="sk-SK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000364" y="578645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>
                    <a:lumMod val="65000"/>
                  </a:schemeClr>
                </a:solidFill>
              </a:rPr>
              <a:t>Možno zakódovať 65 536 znakov</a:t>
            </a:r>
          </a:p>
          <a:p>
            <a:r>
              <a:rPr lang="sk-SK" sz="1200" dirty="0" smtClean="0">
                <a:solidFill>
                  <a:schemeClr val="bg1">
                    <a:lumMod val="65000"/>
                  </a:schemeClr>
                </a:solidFill>
              </a:rPr>
              <a:t>Používa ho aj MS Office, ten istý znak má rovnaký kód na každom type PC. Každý znak sa kóduje 16 bitmi</a:t>
            </a:r>
            <a:endParaRPr lang="sk-SK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43636" y="5786454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>
                    <a:lumMod val="65000"/>
                  </a:schemeClr>
                </a:solidFill>
              </a:rPr>
              <a:t>Prvých 128 znakov ASCII je kódovaných 8 bitmi (rovnaké znaky pre všetky krajiny), ostatné znaky sú kódované 16, 24, 32, 40, 48 bitmi. Výhodné pre ENG </a:t>
            </a:r>
            <a:r>
              <a:rPr lang="sk-SK" sz="1200" dirty="0" err="1" smtClean="0">
                <a:solidFill>
                  <a:schemeClr val="bg1">
                    <a:lumMod val="65000"/>
                  </a:schemeClr>
                </a:solidFill>
              </a:rPr>
              <a:t>hoviariace</a:t>
            </a:r>
            <a:r>
              <a:rPr lang="sk-SK" sz="1200" dirty="0" smtClean="0">
                <a:solidFill>
                  <a:schemeClr val="bg1">
                    <a:lumMod val="65000"/>
                  </a:schemeClr>
                </a:solidFill>
              </a:rPr>
              <a:t> krajiny.  </a:t>
            </a:r>
            <a:endParaRPr lang="sk-SK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Obrázek 15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286124"/>
            <a:ext cx="2643183" cy="211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06068" y="880552"/>
            <a:ext cx="2786082" cy="173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000924" cy="64294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</a:t>
            </a:r>
            <a:r>
              <a:rPr lang="sk-SK" dirty="0" smtClean="0">
                <a:solidFill>
                  <a:srgbClr val="00B0F0"/>
                </a:solidFill>
              </a:rPr>
              <a:t>si si </a:t>
            </a:r>
            <a:r>
              <a:rPr lang="sk-SK" dirty="0" err="1" smtClean="0">
                <a:solidFill>
                  <a:srgbClr val="00B0F0"/>
                </a:solidFill>
              </a:rPr>
              <a:t>zap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sk-SK" dirty="0" err="1" smtClean="0">
                <a:solidFill>
                  <a:srgbClr val="00B0F0"/>
                </a:solidFill>
              </a:rPr>
              <a:t>mätal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928670"/>
            <a:ext cx="757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 </a:t>
            </a:r>
            <a:r>
              <a:rPr lang="sk-SK" sz="2000" dirty="0" smtClean="0"/>
              <a:t> Čo </a:t>
            </a:r>
            <a:r>
              <a:rPr lang="sk-SK" sz="2000" dirty="0" smtClean="0"/>
              <a:t>je to softvér</a:t>
            </a:r>
            <a:r>
              <a:rPr lang="en-US" sz="2000" dirty="0" smtClean="0"/>
              <a:t>? </a:t>
            </a:r>
            <a:r>
              <a:rPr lang="en-US" sz="2000" dirty="0" err="1" smtClean="0"/>
              <a:t>Ak</a:t>
            </a:r>
            <a:r>
              <a:rPr lang="sk-SK" sz="2000" dirty="0" smtClean="0"/>
              <a:t>é kategórie poznáme</a:t>
            </a:r>
            <a:r>
              <a:rPr lang="en-US" sz="2000" dirty="0" smtClean="0"/>
              <a:t>?</a:t>
            </a:r>
            <a:endParaRPr lang="sk-SK" sz="2000" dirty="0" smtClean="0"/>
          </a:p>
          <a:p>
            <a:pPr>
              <a:buBlip>
                <a:blip r:embed="rId2"/>
              </a:buBlip>
            </a:pPr>
            <a:r>
              <a:rPr lang="sk-SK" sz="2000" dirty="0" smtClean="0"/>
              <a:t> </a:t>
            </a:r>
            <a:r>
              <a:rPr lang="sk-SK" sz="2000" dirty="0" smtClean="0"/>
              <a:t> </a:t>
            </a:r>
            <a:r>
              <a:rPr lang="sk-SK" sz="2000" dirty="0" smtClean="0"/>
              <a:t>Čo je to hardware</a:t>
            </a:r>
            <a:r>
              <a:rPr lang="en-US" sz="2000" dirty="0" smtClean="0"/>
              <a:t>? </a:t>
            </a:r>
            <a:r>
              <a:rPr lang="en-US" sz="2000" dirty="0" err="1" smtClean="0"/>
              <a:t>Pozn</a:t>
            </a:r>
            <a:r>
              <a:rPr lang="sk-SK" sz="2000" dirty="0" err="1" smtClean="0"/>
              <a:t>áš</a:t>
            </a:r>
            <a:r>
              <a:rPr lang="sk-SK" sz="2000" dirty="0" smtClean="0"/>
              <a:t> nejaký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sk-SK" sz="2000" dirty="0" smtClean="0"/>
              <a:t>Čo je to operačný systém</a:t>
            </a:r>
            <a:r>
              <a:rPr lang="en-US" sz="2000" dirty="0" smtClean="0"/>
              <a:t>? </a:t>
            </a:r>
            <a:r>
              <a:rPr lang="en-US" sz="2000" dirty="0" err="1" smtClean="0"/>
              <a:t>Ak</a:t>
            </a:r>
            <a:r>
              <a:rPr lang="sk-SK" sz="2000" dirty="0" smtClean="0"/>
              <a:t>é operačné systémy poznáš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sk-SK" sz="2000" dirty="0" smtClean="0"/>
              <a:t>Č</a:t>
            </a:r>
            <a:r>
              <a:rPr lang="sk-SK" sz="2000" dirty="0" smtClean="0"/>
              <a:t>o je to bit a byte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sk-SK" sz="2000" dirty="0" smtClean="0"/>
              <a:t> </a:t>
            </a:r>
            <a:r>
              <a:rPr lang="sk-SK" sz="2000" dirty="0" smtClean="0"/>
              <a:t> Aké číselné s</a:t>
            </a:r>
            <a:r>
              <a:rPr lang="sk-SK" sz="2000" dirty="0" smtClean="0"/>
              <a:t>ú</a:t>
            </a:r>
            <a:r>
              <a:rPr lang="sk-SK" sz="2000" dirty="0" smtClean="0"/>
              <a:t>stavy poznáme</a:t>
            </a:r>
            <a:r>
              <a:rPr lang="en-US" sz="2000" dirty="0" smtClean="0"/>
              <a:t>?</a:t>
            </a:r>
            <a:endParaRPr lang="sk-SK" sz="2000" dirty="0" smtClean="0"/>
          </a:p>
          <a:p>
            <a:pPr>
              <a:buBlip>
                <a:blip r:embed="rId2"/>
              </a:buBlip>
            </a:pPr>
            <a:r>
              <a:rPr lang="sk-SK" sz="2000" dirty="0" smtClean="0"/>
              <a:t>  </a:t>
            </a:r>
            <a:r>
              <a:rPr lang="sk-SK" sz="2000" dirty="0" smtClean="0"/>
              <a:t>Č</a:t>
            </a:r>
            <a:r>
              <a:rPr lang="en-US" sz="2000" dirty="0" smtClean="0"/>
              <a:t>o</a:t>
            </a:r>
            <a:r>
              <a:rPr lang="sk-SK" sz="2000" dirty="0" smtClean="0"/>
              <a:t> je to digitalizácia informácií</a:t>
            </a:r>
            <a:r>
              <a:rPr lang="en-US" sz="2000" dirty="0" smtClean="0"/>
              <a:t>?</a:t>
            </a:r>
            <a:endParaRPr lang="sk-SK" sz="2000" dirty="0" smtClean="0"/>
          </a:p>
          <a:p>
            <a:pPr>
              <a:buBlip>
                <a:blip r:embed="rId2"/>
              </a:buBlip>
            </a:pPr>
            <a:r>
              <a:rPr lang="sk-SK" sz="2000" dirty="0" smtClean="0"/>
              <a:t>  Čo je to kódovanie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 </a:t>
            </a:r>
            <a:r>
              <a:rPr lang="en-US" sz="2000" dirty="0" err="1" smtClean="0"/>
              <a:t>Ak</a:t>
            </a:r>
            <a:r>
              <a:rPr lang="sk-SK" sz="2000" dirty="0" smtClean="0"/>
              <a:t>ý je rozdiel medzi šifrovaním a kódovaním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pPr>
              <a:buBlip>
                <a:blip r:embed="rId2"/>
              </a:buBlip>
            </a:pPr>
            <a:endParaRPr lang="en-US" sz="2000" dirty="0" smtClean="0"/>
          </a:p>
        </p:txBody>
      </p:sp>
      <p:pic>
        <p:nvPicPr>
          <p:cNvPr id="7" name="Obrázek 6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71942"/>
            <a:ext cx="322056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786190"/>
            <a:ext cx="3071834" cy="246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70" y="2000240"/>
            <a:ext cx="3055930" cy="172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12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928794" y="2071678"/>
            <a:ext cx="5072098" cy="114300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ĎAKUJEM ZA POZORNOSŤ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14546" y="39290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PRIPRAVIL:</a:t>
            </a:r>
          </a:p>
          <a:p>
            <a:pPr algn="ctr"/>
            <a:r>
              <a:rPr lang="sk-SK" dirty="0" smtClean="0"/>
              <a:t>Mgr. Miloš </a:t>
            </a:r>
            <a:r>
              <a:rPr lang="sk-SK" dirty="0" err="1" smtClean="0"/>
              <a:t>Hadbavný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Základné pojmy z oblasti informatiky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4348" y="2000240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 </a:t>
            </a:r>
            <a:r>
              <a:rPr lang="sk-SK" sz="2000" dirty="0" smtClean="0"/>
              <a:t>Čo je to softvér</a:t>
            </a:r>
            <a:r>
              <a:rPr lang="en-US" sz="2000" dirty="0" smtClean="0"/>
              <a:t>?</a:t>
            </a:r>
            <a:endParaRPr lang="sk-SK" sz="2000" dirty="0" smtClean="0"/>
          </a:p>
          <a:p>
            <a:pPr>
              <a:buBlip>
                <a:blip r:embed="rId2"/>
              </a:buBlip>
            </a:pPr>
            <a:r>
              <a:rPr lang="sk-SK" sz="2000" dirty="0" smtClean="0"/>
              <a:t> Čo je operačný systém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US" sz="2000" dirty="0"/>
              <a:t> </a:t>
            </a:r>
            <a:r>
              <a:rPr lang="sk-SK" sz="2000" dirty="0" smtClean="0"/>
              <a:t>Čo je to hardware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US" sz="2000" dirty="0"/>
              <a:t> </a:t>
            </a:r>
            <a:r>
              <a:rPr lang="sk-SK" sz="2000" dirty="0" smtClean="0"/>
              <a:t>Čo je to bit a byte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US" sz="2000" dirty="0"/>
              <a:t> </a:t>
            </a:r>
            <a:r>
              <a:rPr lang="sk-SK" sz="2000" dirty="0" smtClean="0"/>
              <a:t>Čo je to binárna sústava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US" sz="2000" dirty="0"/>
              <a:t> </a:t>
            </a:r>
            <a:r>
              <a:rPr lang="sk-SK" sz="2000" dirty="0" smtClean="0"/>
              <a:t>Čo je digitalizácia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sk-SK" sz="2000" dirty="0"/>
              <a:t> </a:t>
            </a:r>
            <a:r>
              <a:rPr lang="sk-SK" sz="2000" dirty="0" smtClean="0"/>
              <a:t>Čo je šifrovanie</a:t>
            </a:r>
            <a:r>
              <a:rPr lang="en-US" sz="2000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sk-SK" sz="2000" dirty="0" smtClean="0"/>
              <a:t> Čo je kódovanie</a:t>
            </a:r>
            <a:r>
              <a:rPr lang="en-US" sz="2000" dirty="0" smtClean="0"/>
              <a:t>?</a:t>
            </a:r>
            <a:endParaRPr lang="sk-SK" sz="2000" dirty="0"/>
          </a:p>
        </p:txBody>
      </p:sp>
      <p:pic>
        <p:nvPicPr>
          <p:cNvPr id="5" name="Obrázek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28736"/>
            <a:ext cx="3286124" cy="155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143248"/>
            <a:ext cx="2095783" cy="1857388"/>
          </a:xfrm>
          <a:prstGeom prst="rect">
            <a:avLst/>
          </a:prstGeom>
        </p:spPr>
      </p:pic>
      <p:pic>
        <p:nvPicPr>
          <p:cNvPr id="7" name="Obrázek 6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933373"/>
            <a:ext cx="3424233" cy="192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714884"/>
            <a:ext cx="2705101" cy="2030049"/>
          </a:xfrm>
          <a:prstGeom prst="rect">
            <a:avLst/>
          </a:prstGeom>
        </p:spPr>
      </p:pic>
      <p:pic>
        <p:nvPicPr>
          <p:cNvPr id="9" name="Obrázek 8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714620"/>
            <a:ext cx="2190750" cy="219075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4900618" cy="8572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softvér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1000108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Slovom </a:t>
            </a:r>
            <a:r>
              <a:rPr lang="sk-SK" b="1" dirty="0" smtClean="0"/>
              <a:t>softvér</a:t>
            </a:r>
            <a:r>
              <a:rPr lang="sk-SK" dirty="0" smtClean="0"/>
              <a:t>, z anglického slova software, označujeme programové vybavenie počítača – čiže všetky aplikácie, ktoré sa dajú na počítači spustiť.</a:t>
            </a:r>
          </a:p>
          <a:p>
            <a:r>
              <a:rPr lang="sk-SK" dirty="0" smtClean="0"/>
              <a:t>Softvér má na rozdiel od hardvéru </a:t>
            </a:r>
            <a:r>
              <a:rPr lang="sk-SK" b="1" dirty="0" smtClean="0"/>
              <a:t>nemateriálnu podobu</a:t>
            </a:r>
            <a:r>
              <a:rPr lang="sk-SK" dirty="0" smtClean="0"/>
              <a:t>. </a:t>
            </a:r>
          </a:p>
          <a:p>
            <a:r>
              <a:rPr lang="sk-SK" dirty="0" smtClean="0"/>
              <a:t>Medzi softvér zaraďujeme </a:t>
            </a:r>
            <a:r>
              <a:rPr lang="sk-SK" b="1" dirty="0" smtClean="0"/>
              <a:t>operačné systémy</a:t>
            </a:r>
            <a:r>
              <a:rPr lang="sk-SK" dirty="0" smtClean="0"/>
              <a:t> a </a:t>
            </a:r>
            <a:r>
              <a:rPr lang="sk-SK" b="1" dirty="0" smtClean="0"/>
              <a:t>ovládače zariadení</a:t>
            </a:r>
            <a:r>
              <a:rPr lang="sk-SK" dirty="0" smtClean="0"/>
              <a:t>, všetky druhy </a:t>
            </a:r>
            <a:r>
              <a:rPr lang="sk-SK" b="1" dirty="0" smtClean="0"/>
              <a:t>aplikačných programov</a:t>
            </a:r>
            <a:r>
              <a:rPr lang="sk-SK" dirty="0" smtClean="0"/>
              <a:t>, napríklad textové editory/procesory a iné kancelárske aplikácie, grafické aplikácie, aplikácie na prehrávanie multimédií, hry a všetky ostatné programy. </a:t>
            </a:r>
          </a:p>
          <a:p>
            <a:r>
              <a:rPr lang="sk-SK" dirty="0" smtClean="0"/>
              <a:t>Počítačový softvér vyrábajú </a:t>
            </a:r>
            <a:r>
              <a:rPr lang="sk-SK" b="1" dirty="0" smtClean="0"/>
              <a:t>programátori</a:t>
            </a:r>
            <a:r>
              <a:rPr lang="sk-SK" dirty="0" smtClean="0"/>
              <a:t>, grafici v rôznych spoločnostiach alebo v komunite používateľov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158" y="371475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B0F0"/>
                </a:solidFill>
              </a:rPr>
              <a:t>Rozlišujeme tieto kategórie softvéru: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4071942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sk-SK" dirty="0" smtClean="0"/>
              <a:t>Operačné systémy (Windows, Linux, </a:t>
            </a:r>
            <a:r>
              <a:rPr lang="sk-SK" dirty="0" err="1" smtClean="0"/>
              <a:t>Android</a:t>
            </a:r>
            <a:r>
              <a:rPr lang="sk-SK" dirty="0" smtClean="0"/>
              <a:t>)</a:t>
            </a:r>
          </a:p>
          <a:p>
            <a:pPr>
              <a:buBlip>
                <a:blip r:embed="rId4"/>
              </a:buBlip>
            </a:pPr>
            <a:r>
              <a:rPr lang="sk-SK" dirty="0" smtClean="0"/>
              <a:t> Programovacie prostredia (Pascal, C</a:t>
            </a:r>
            <a:r>
              <a:rPr lang="en-US" dirty="0" smtClean="0"/>
              <a:t>++, Imagine</a:t>
            </a:r>
            <a:r>
              <a:rPr lang="sk-SK" dirty="0" smtClean="0"/>
              <a:t>)</a:t>
            </a:r>
          </a:p>
          <a:p>
            <a:pPr>
              <a:buBlip>
                <a:blip r:embed="rId4"/>
              </a:buBlip>
            </a:pPr>
            <a:r>
              <a:rPr lang="sk-SK" dirty="0" smtClean="0"/>
              <a:t> Aplikácie</a:t>
            </a:r>
            <a:r>
              <a:rPr lang="en-US" dirty="0" smtClean="0"/>
              <a:t> </a:t>
            </a:r>
            <a:r>
              <a:rPr lang="sk-SK" dirty="0" smtClean="0"/>
              <a:t>(textové, tabuľkové, grafické editory)</a:t>
            </a:r>
          </a:p>
          <a:p>
            <a:pPr>
              <a:buBlip>
                <a:blip r:embed="rId4"/>
              </a:buBlip>
            </a:pPr>
            <a:r>
              <a:rPr lang="sk-SK" dirty="0" smtClean="0"/>
              <a:t> Nástroje (programy na prácu s diskami...)</a:t>
            </a:r>
          </a:p>
          <a:p>
            <a:pPr>
              <a:buBlip>
                <a:blip r:embed="rId4"/>
              </a:buBlip>
            </a:pPr>
            <a:r>
              <a:rPr lang="sk-SK" dirty="0" smtClean="0"/>
              <a:t> Informačné systémy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5143536" cy="85723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operačný systém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785794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OS, teda operačný systém je softvér, ktorý spravuje zdroje počítača.</a:t>
            </a:r>
          </a:p>
          <a:p>
            <a:r>
              <a:rPr lang="sk-SK" dirty="0" smtClean="0"/>
              <a:t>Spracováva vstupné údaje od používateľa, spravuje ich do úloh formou služby pre používateľa. 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2910" y="178592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Žiadne zariadenie nie je možné používať aspoň bez základného OS. Každé technické zariadenie je jednoducho bez OS len kopa súčiastok a káblov bez duše.</a:t>
            </a:r>
          </a:p>
          <a:p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2714620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OS môžeme nájsť takmer vo všetkom. Nájdeme ho napr. v PC, serveroch, mobilných telefónoch, hudobných prehrávačoch, herných konzolách, digitálnych kamerách, </a:t>
            </a:r>
            <a:r>
              <a:rPr lang="sk-SK" dirty="0" err="1" smtClean="0"/>
              <a:t>navigáciach</a:t>
            </a:r>
            <a:r>
              <a:rPr lang="sk-SK" dirty="0" smtClean="0"/>
              <a:t> ale aj v šijacích strojoch.</a:t>
            </a:r>
            <a:endParaRPr lang="sk-SK" dirty="0"/>
          </a:p>
        </p:txBody>
      </p:sp>
      <p:pic>
        <p:nvPicPr>
          <p:cNvPr id="9" name="Obrázek 8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50" y="142853"/>
            <a:ext cx="1637055" cy="2428892"/>
          </a:xfrm>
          <a:prstGeom prst="rect">
            <a:avLst/>
          </a:prstGeom>
        </p:spPr>
      </p:pic>
      <p:pic>
        <p:nvPicPr>
          <p:cNvPr id="10" name="Obrázek 9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714752"/>
            <a:ext cx="2214578" cy="147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714752"/>
            <a:ext cx="2714644" cy="152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786190"/>
            <a:ext cx="2627888" cy="147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ovéPole 12"/>
          <p:cNvSpPr txBox="1"/>
          <p:nvPr/>
        </p:nvSpPr>
        <p:spPr>
          <a:xfrm>
            <a:off x="428596" y="521495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OS Windows od Microsoftu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86116" y="528638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OS 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Android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platforma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57950" y="528638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OS  LINUX –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platforma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4900618" cy="8572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hardware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714356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Hardvér (hardware) je technické vybavenie počítača. Sú to teda všetky komponenty a diely, ktoré sa nachádzajú v zariadeniach, ktoré sú ovládané operačnými systémami.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Bez programového vybavenia by hardvér bola len kopa dielov bez života.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2571745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Základná doska s mikroprocesorom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Zbernica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Operačné pamäte RAM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Pevné disky HDD, SDD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Grafická karta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Monitor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Klávesnica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Tlačiareň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Myš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Skener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Zdroj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Optická mechanika CD, DVD –ROM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Zvuková karta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Sieťová karta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Grafická karta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214311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B0F0"/>
                </a:solidFill>
              </a:rPr>
              <a:t>Aké sú hlavné prvky hardvéru v PC</a:t>
            </a:r>
            <a:r>
              <a:rPr lang="en-US" b="1" dirty="0" smtClean="0">
                <a:solidFill>
                  <a:srgbClr val="00B0F0"/>
                </a:solidFill>
              </a:rPr>
              <a:t>?</a:t>
            </a:r>
            <a:endParaRPr lang="sk-SK" b="1" dirty="0">
              <a:solidFill>
                <a:srgbClr val="00B0F0"/>
              </a:solidFill>
            </a:endParaRPr>
          </a:p>
        </p:txBody>
      </p:sp>
      <p:pic>
        <p:nvPicPr>
          <p:cNvPr id="10" name="Obrázek 9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333625" cy="1952625"/>
          </a:xfrm>
          <a:prstGeom prst="rect">
            <a:avLst/>
          </a:prstGeom>
        </p:spPr>
      </p:pic>
      <p:pic>
        <p:nvPicPr>
          <p:cNvPr id="11" name="Obrázek 10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143116"/>
            <a:ext cx="3455667" cy="2500330"/>
          </a:xfrm>
          <a:prstGeom prst="rect">
            <a:avLst/>
          </a:prstGeom>
        </p:spPr>
      </p:pic>
      <p:pic>
        <p:nvPicPr>
          <p:cNvPr id="12" name="Obrázek 11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786322"/>
            <a:ext cx="3405193" cy="178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6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4900618" cy="8572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bit a byte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6" name="Obrázek 5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85728"/>
            <a:ext cx="3055930" cy="172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285720" y="1000108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Najmenšou jednotkou informácie je </a:t>
            </a:r>
            <a:r>
              <a:rPr lang="sk-SK" b="1" dirty="0" smtClean="0">
                <a:solidFill>
                  <a:srgbClr val="00B0F0"/>
                </a:solidFill>
              </a:rPr>
              <a:t>1 bit </a:t>
            </a:r>
            <a:r>
              <a:rPr lang="sk-SK" dirty="0" smtClean="0"/>
              <a:t>(číta sa bit, značka b). V počítačoch je vyjadrený logickými hodnotami </a:t>
            </a:r>
            <a:r>
              <a:rPr lang="sk-SK" dirty="0" smtClean="0">
                <a:solidFill>
                  <a:srgbClr val="00B0F0"/>
                </a:solidFill>
              </a:rPr>
              <a:t>1</a:t>
            </a:r>
            <a:r>
              <a:rPr lang="sk-SK" dirty="0" smtClean="0"/>
              <a:t> alebo </a:t>
            </a:r>
            <a:r>
              <a:rPr lang="sk-SK" dirty="0" smtClean="0">
                <a:solidFill>
                  <a:srgbClr val="00B0F0"/>
                </a:solidFill>
              </a:rPr>
              <a:t>0</a:t>
            </a:r>
            <a:r>
              <a:rPr lang="sk-SK" dirty="0" smtClean="0"/>
              <a:t>. 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V praxi vždy nadobúda jednu z dvoch navzájom vylučujúcich stavov, napr. je napätie – nie je napätie, pravda – nepravda, zapnutý –vypnutý, jedna – nula.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5720" y="335756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B0F0"/>
                </a:solidFill>
              </a:rPr>
              <a:t>Ďalšie jednotky informácie: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3786190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 B </a:t>
            </a:r>
            <a:r>
              <a:rPr lang="sk-SK" dirty="0" smtClean="0"/>
              <a:t>= 2</a:t>
            </a:r>
            <a:r>
              <a:rPr lang="sk-SK" baseline="30000" dirty="0" smtClean="0"/>
              <a:t>3</a:t>
            </a:r>
            <a:r>
              <a:rPr lang="sk-SK" dirty="0" smtClean="0"/>
              <a:t> bitov = </a:t>
            </a:r>
            <a:r>
              <a:rPr lang="sk-SK" b="1" dirty="0" smtClean="0"/>
              <a:t>8 bitov </a:t>
            </a:r>
          </a:p>
          <a:p>
            <a:r>
              <a:rPr lang="sk-SK" b="1" dirty="0" smtClean="0"/>
              <a:t>1KB</a:t>
            </a:r>
            <a:r>
              <a:rPr lang="sk-SK" dirty="0" smtClean="0"/>
              <a:t> = 2</a:t>
            </a:r>
            <a:r>
              <a:rPr lang="sk-SK" baseline="30000" dirty="0" smtClean="0"/>
              <a:t>10</a:t>
            </a:r>
            <a:r>
              <a:rPr lang="sk-SK" dirty="0" smtClean="0"/>
              <a:t>B = </a:t>
            </a:r>
            <a:r>
              <a:rPr lang="sk-SK" b="1" dirty="0" smtClean="0"/>
              <a:t>1024 B</a:t>
            </a:r>
            <a:r>
              <a:rPr lang="sk-SK" dirty="0" smtClean="0"/>
              <a:t> </a:t>
            </a:r>
          </a:p>
          <a:p>
            <a:r>
              <a:rPr lang="sk-SK" b="1" dirty="0" smtClean="0"/>
              <a:t>1 MB </a:t>
            </a:r>
            <a:r>
              <a:rPr lang="sk-SK" dirty="0" smtClean="0"/>
              <a:t>= 2</a:t>
            </a:r>
            <a:r>
              <a:rPr lang="sk-SK" baseline="30000" dirty="0" smtClean="0"/>
              <a:t>10</a:t>
            </a:r>
            <a:r>
              <a:rPr lang="sk-SK" dirty="0" smtClean="0"/>
              <a:t>KB = 1024 KB = 2</a:t>
            </a:r>
            <a:r>
              <a:rPr lang="sk-SK" baseline="30000" dirty="0" smtClean="0"/>
              <a:t>10</a:t>
            </a:r>
            <a:r>
              <a:rPr lang="sk-SK" dirty="0" smtClean="0"/>
              <a:t>. 2</a:t>
            </a:r>
            <a:r>
              <a:rPr lang="sk-SK" baseline="30000" dirty="0" smtClean="0"/>
              <a:t>10</a:t>
            </a:r>
            <a:r>
              <a:rPr lang="sk-SK" dirty="0" smtClean="0"/>
              <a:t> B = 2</a:t>
            </a:r>
            <a:r>
              <a:rPr lang="sk-SK" baseline="30000" dirty="0" smtClean="0"/>
              <a:t>20</a:t>
            </a:r>
            <a:r>
              <a:rPr lang="sk-SK" dirty="0" smtClean="0"/>
              <a:t> B = </a:t>
            </a:r>
            <a:r>
              <a:rPr lang="sk-SK" b="1" dirty="0" smtClean="0"/>
              <a:t>1048576 B</a:t>
            </a:r>
          </a:p>
          <a:p>
            <a:r>
              <a:rPr lang="sk-SK" b="1" dirty="0" smtClean="0"/>
              <a:t>1 GB </a:t>
            </a:r>
            <a:r>
              <a:rPr lang="sk-SK" dirty="0" smtClean="0"/>
              <a:t>= 2</a:t>
            </a:r>
            <a:r>
              <a:rPr lang="sk-SK" baseline="30000" dirty="0" smtClean="0"/>
              <a:t>10</a:t>
            </a:r>
            <a:r>
              <a:rPr lang="sk-SK" dirty="0" smtClean="0"/>
              <a:t> MB = 1024 MB = 2</a:t>
            </a:r>
            <a:r>
              <a:rPr lang="sk-SK" baseline="30000" dirty="0" smtClean="0"/>
              <a:t>20</a:t>
            </a:r>
            <a:r>
              <a:rPr lang="sk-SK" dirty="0" smtClean="0"/>
              <a:t> KB = 2</a:t>
            </a:r>
            <a:r>
              <a:rPr lang="sk-SK" baseline="30000" dirty="0" smtClean="0"/>
              <a:t>30</a:t>
            </a:r>
            <a:r>
              <a:rPr lang="sk-SK" dirty="0" smtClean="0"/>
              <a:t> B = </a:t>
            </a:r>
            <a:r>
              <a:rPr lang="sk-SK" b="1" dirty="0" smtClean="0"/>
              <a:t>1073741824 B</a:t>
            </a:r>
            <a:endParaRPr lang="sk-SK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00760" y="3786190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Byte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(číta sa bajt, značka B)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číta sa 1 kilobajt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číta sa 1 megabajt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číta sa 1 gigabajt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596" y="535782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Existujú aj </a:t>
            </a:r>
            <a:r>
              <a:rPr lang="sk-SK" b="1" dirty="0" smtClean="0">
                <a:solidFill>
                  <a:srgbClr val="00B0F0"/>
                </a:solidFill>
              </a:rPr>
              <a:t>väčšie</a:t>
            </a:r>
            <a:r>
              <a:rPr lang="sk-SK" dirty="0" smtClean="0"/>
              <a:t> jednotky informácií (</a:t>
            </a:r>
            <a:r>
              <a:rPr lang="sk-SK" b="1" dirty="0" err="1" smtClean="0"/>
              <a:t>terabajt</a:t>
            </a:r>
            <a:r>
              <a:rPr lang="sk-SK" b="1" dirty="0" smtClean="0"/>
              <a:t>, </a:t>
            </a:r>
            <a:r>
              <a:rPr lang="sk-SK" b="1" dirty="0" err="1" smtClean="0"/>
              <a:t>petabajt</a:t>
            </a:r>
            <a:r>
              <a:rPr lang="sk-SK" b="1" dirty="0" smtClean="0"/>
              <a:t>, </a:t>
            </a:r>
            <a:r>
              <a:rPr lang="sk-SK" b="1" dirty="0" err="1" smtClean="0"/>
              <a:t>exabajt</a:t>
            </a:r>
            <a:r>
              <a:rPr lang="sk-SK" b="1" dirty="0" smtClean="0"/>
              <a:t>, </a:t>
            </a:r>
            <a:r>
              <a:rPr lang="sk-SK" b="1" dirty="0" err="1" smtClean="0"/>
              <a:t>zettabajt</a:t>
            </a:r>
            <a:r>
              <a:rPr lang="sk-SK" b="1" dirty="0" smtClean="0"/>
              <a:t>, </a:t>
            </a:r>
            <a:r>
              <a:rPr lang="sk-SK" b="1" dirty="0" err="1" smtClean="0"/>
              <a:t>yottabajt</a:t>
            </a:r>
            <a:r>
              <a:rPr lang="sk-SK" dirty="0" smtClean="0"/>
              <a:t>).</a:t>
            </a:r>
            <a:endParaRPr lang="sk-SK" dirty="0"/>
          </a:p>
        </p:txBody>
      </p:sp>
      <p:pic>
        <p:nvPicPr>
          <p:cNvPr id="12" name="Obrázek 11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000240"/>
            <a:ext cx="3143242" cy="174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7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4900618" cy="85723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binárna sústava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85723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Dvojková číselná sústava</a:t>
            </a:r>
            <a:r>
              <a:rPr lang="sk-SK" dirty="0" smtClean="0"/>
              <a:t>, inak </a:t>
            </a:r>
            <a:r>
              <a:rPr lang="sk-SK" dirty="0" smtClean="0">
                <a:solidFill>
                  <a:srgbClr val="00B0F0"/>
                </a:solidFill>
              </a:rPr>
              <a:t>binárna sústava</a:t>
            </a:r>
            <a:r>
              <a:rPr lang="sk-SK" dirty="0" smtClean="0"/>
              <a:t>, zapisuje hodnoty pomocou dvoch symbolov </a:t>
            </a:r>
            <a:r>
              <a:rPr lang="sk-SK" b="1" dirty="0" smtClean="0">
                <a:solidFill>
                  <a:srgbClr val="00B0F0"/>
                </a:solidFill>
              </a:rPr>
              <a:t>0</a:t>
            </a:r>
            <a:r>
              <a:rPr lang="sk-SK" dirty="0" smtClean="0"/>
              <a:t> a </a:t>
            </a:r>
            <a:r>
              <a:rPr lang="sk-SK" b="1" dirty="0" smtClean="0">
                <a:solidFill>
                  <a:srgbClr val="00B0F0"/>
                </a:solidFill>
              </a:rPr>
              <a:t>1</a:t>
            </a:r>
            <a:r>
              <a:rPr lang="sk-SK" dirty="0" smtClean="0"/>
              <a:t>. </a:t>
            </a:r>
          </a:p>
          <a:p>
            <a:r>
              <a:rPr lang="sk-SK" dirty="0" smtClean="0"/>
              <a:t>Dvojkovú sústavu používajú všetky zariadenia (počítače a iné), ktoré fungujú pomocou </a:t>
            </a:r>
            <a:r>
              <a:rPr lang="sk-SK" dirty="0" smtClean="0">
                <a:solidFill>
                  <a:srgbClr val="00B0F0"/>
                </a:solidFill>
              </a:rPr>
              <a:t>elektrických obvodov</a:t>
            </a:r>
            <a:r>
              <a:rPr lang="sk-SK" dirty="0" smtClean="0"/>
              <a:t>. Teda na spracovanie údajov používajú len vypnutie a zapnutie elektrického impulzu. </a:t>
            </a:r>
          </a:p>
          <a:p>
            <a:r>
              <a:rPr lang="sk-SK" dirty="0" smtClean="0"/>
              <a:t>Jednotlivé cifry 0 a 1 sa nazývajú </a:t>
            </a:r>
            <a:r>
              <a:rPr lang="sk-SK" dirty="0" smtClean="0">
                <a:solidFill>
                  <a:srgbClr val="00B0F0"/>
                </a:solidFill>
              </a:rPr>
              <a:t>Bity</a:t>
            </a:r>
            <a:r>
              <a:rPr lang="sk-SK" dirty="0" smtClean="0"/>
              <a:t>, čo je základná jednotka informácie.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4348" y="278605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B0F0"/>
                </a:solidFill>
              </a:rPr>
              <a:t>História binárnej sústavy:</a:t>
            </a:r>
            <a:endParaRPr lang="sk-SK" sz="2000" b="1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596" y="321468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Prvý známy opis číselnej sústavy, ktorá pozostáva len z dvoch znakov zaviedol staroindický matematik </a:t>
            </a:r>
            <a:r>
              <a:rPr lang="sk-SK" b="1" dirty="0" err="1" smtClean="0">
                <a:solidFill>
                  <a:schemeClr val="bg1">
                    <a:lumMod val="65000"/>
                  </a:schemeClr>
                </a:solidFill>
              </a:rPr>
              <a:t>Pingala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 v 3. storočí pred Kristom.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596" y="4214818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Okrem </a:t>
            </a:r>
            <a:r>
              <a:rPr lang="sk-SK" b="1" dirty="0" smtClean="0"/>
              <a:t>binárnej číselnej sústavy </a:t>
            </a:r>
            <a:r>
              <a:rPr lang="sk-SK" dirty="0" smtClean="0"/>
              <a:t>(dvojkovej), existujú aj </a:t>
            </a:r>
            <a:r>
              <a:rPr lang="sk-SK" b="1" dirty="0" err="1" smtClean="0"/>
              <a:t>oktálová</a:t>
            </a:r>
            <a:r>
              <a:rPr lang="sk-SK" dirty="0" smtClean="0"/>
              <a:t> sústava (</a:t>
            </a:r>
            <a:r>
              <a:rPr lang="sk-SK" dirty="0" err="1" smtClean="0"/>
              <a:t>osmičková</a:t>
            </a:r>
            <a:r>
              <a:rPr lang="sk-SK" dirty="0" smtClean="0"/>
              <a:t>), </a:t>
            </a:r>
            <a:r>
              <a:rPr lang="sk-SK" b="1" dirty="0" smtClean="0"/>
              <a:t>dekadická sústava </a:t>
            </a:r>
            <a:r>
              <a:rPr lang="sk-SK" dirty="0" smtClean="0"/>
              <a:t>(desiatková) a </a:t>
            </a:r>
            <a:r>
              <a:rPr lang="sk-SK" b="1" dirty="0" smtClean="0"/>
              <a:t>hexadecimálna sústava</a:t>
            </a:r>
            <a:r>
              <a:rPr lang="sk-SK" dirty="0" smtClean="0"/>
              <a:t> (</a:t>
            </a:r>
            <a:r>
              <a:rPr lang="sk-SK" dirty="0" err="1" smtClean="0"/>
              <a:t>šestnásková</a:t>
            </a:r>
            <a:r>
              <a:rPr lang="sk-SK" dirty="0" smtClean="0"/>
              <a:t>). </a:t>
            </a:r>
            <a:endParaRPr lang="sk-SK" dirty="0"/>
          </a:p>
        </p:txBody>
      </p:sp>
      <p:pic>
        <p:nvPicPr>
          <p:cNvPr id="12" name="Obrázek 11" descr="34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4500562" y="4000504"/>
            <a:ext cx="4038607" cy="227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14290"/>
            <a:ext cx="3182308" cy="178595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8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572428" cy="8572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digitalizácia informácií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4348" y="1071546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Človek svojimi zmyslami vníma analógové informácie (ako zvuk, obraz). Počítače pracujú iba s digitálnymi informáciami, zapisujú ich v binárnom (dvojkovom) kóde pomocou postupnosti núl a jednotiek.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4348" y="264318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Digitalizovať informáciu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teda znamená zapísať ju v binárnom kóde.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3929066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Koľko núl a jednotiek je potrebných na jeden znak, aby sa dala zakódovať celá abeceda, veľké i malé písmená, číslice a aby ostala aj nejaká rezerva?</a:t>
            </a:r>
          </a:p>
          <a:p>
            <a:endParaRPr lang="sk-SK" dirty="0" smtClean="0"/>
          </a:p>
          <a:p>
            <a:r>
              <a:rPr lang="sk-SK" dirty="0" smtClean="0"/>
              <a:t>Tvorcovia počítačov sa zhodli na 8 bitoch, takže písmeno  </a:t>
            </a:r>
            <a:r>
              <a:rPr lang="sk-SK" b="1" dirty="0" smtClean="0">
                <a:solidFill>
                  <a:srgbClr val="00B0F0"/>
                </a:solidFill>
              </a:rPr>
              <a:t>A</a:t>
            </a:r>
            <a:r>
              <a:rPr lang="sk-SK" dirty="0" smtClean="0"/>
              <a:t> by mohlo byť </a:t>
            </a:r>
            <a:r>
              <a:rPr lang="sk-SK" dirty="0" smtClean="0">
                <a:solidFill>
                  <a:srgbClr val="00B0F0"/>
                </a:solidFill>
              </a:rPr>
              <a:t>00000001</a:t>
            </a:r>
            <a:r>
              <a:rPr lang="sk-SK" dirty="0" smtClean="0"/>
              <a:t>, atď. Z 8 núl a jednotiek možno vytvoriť 2</a:t>
            </a:r>
            <a:r>
              <a:rPr lang="sk-SK" baseline="30000" dirty="0" smtClean="0"/>
              <a:t>8</a:t>
            </a:r>
            <a:r>
              <a:rPr lang="sk-SK" dirty="0" smtClean="0"/>
              <a:t> = </a:t>
            </a:r>
            <a:r>
              <a:rPr lang="sk-SK" dirty="0" smtClean="0">
                <a:solidFill>
                  <a:srgbClr val="00B0F0"/>
                </a:solidFill>
              </a:rPr>
              <a:t>256 kombinácií</a:t>
            </a:r>
            <a:r>
              <a:rPr lang="sk-SK" dirty="0" smtClean="0"/>
              <a:t>. Tejto kombinácii 8 núl a jednotiek (8 bitov) dali meno byte (bajt), značka B.</a:t>
            </a:r>
            <a:endParaRPr lang="sk-SK" dirty="0"/>
          </a:p>
        </p:txBody>
      </p:sp>
      <p:pic>
        <p:nvPicPr>
          <p:cNvPr id="11" name="Obrázek 10" descr="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428868"/>
            <a:ext cx="3929058" cy="130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9</a:t>
            </a: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4900618" cy="8572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Čo je šifrovanie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114298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Pokiaľ je účelom kódovania aj určité utajenie informácií a ich ochrana pred zneužitím, hovoríme o </a:t>
            </a:r>
            <a:r>
              <a:rPr lang="sk-SK" b="1" dirty="0" smtClean="0"/>
              <a:t>šifrovaní (kryptovaní).</a:t>
            </a:r>
            <a:endParaRPr lang="sk-SK" dirty="0"/>
          </a:p>
        </p:txBody>
      </p:sp>
      <p:pic>
        <p:nvPicPr>
          <p:cNvPr id="7" name="Obrázek 6" descr="35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5000628" y="357166"/>
            <a:ext cx="3881448" cy="258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428596" y="2214554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5000"/>
                  </a:schemeClr>
                </a:solidFill>
              </a:rPr>
              <a:t>Šifrovanie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 je teda proces kódovania informácií (</a:t>
            </a:r>
            <a:r>
              <a:rPr lang="sk-SK" b="1" dirty="0" smtClean="0">
                <a:solidFill>
                  <a:schemeClr val="bg1">
                    <a:lumMod val="65000"/>
                  </a:schemeClr>
                </a:solidFill>
              </a:rPr>
              <a:t>Kryptografie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) tak, aby ich neoprávnené osoby nedokázali prečítať. Čitateľné budú informácie len pre majiteľov </a:t>
            </a:r>
            <a:r>
              <a:rPr lang="sk-SK" dirty="0" err="1" smtClean="0">
                <a:solidFill>
                  <a:schemeClr val="bg1">
                    <a:lumMod val="65000"/>
                  </a:schemeClr>
                </a:solidFill>
              </a:rPr>
              <a:t>dešifrovacieho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 kľúča. 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4143380"/>
            <a:ext cx="564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Šifrovať sa dajú súbory, pevné disky a USB kľúče pomocou </a:t>
            </a:r>
          </a:p>
          <a:p>
            <a:r>
              <a:rPr lang="sk-SK" dirty="0" smtClean="0">
                <a:solidFill>
                  <a:srgbClr val="00B0F0"/>
                </a:solidFill>
              </a:rPr>
              <a:t>softvéru a emaily pomocou certifikátov. 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4348" y="514351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Existuje mnoho programov platených aj voľne stiahnuteľných, ktoré dokážu celkom bezpečne šifrovať údaje na diskoch. K tým známejším patria: </a:t>
            </a:r>
            <a:r>
              <a:rPr lang="sk-SK" dirty="0" err="1" smtClean="0">
                <a:solidFill>
                  <a:srgbClr val="00B0F0"/>
                </a:solidFill>
              </a:rPr>
              <a:t>True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Crypt</a:t>
            </a:r>
            <a:r>
              <a:rPr lang="sk-SK" dirty="0" smtClean="0">
                <a:solidFill>
                  <a:srgbClr val="00B0F0"/>
                </a:solidFill>
              </a:rPr>
              <a:t>, </a:t>
            </a:r>
            <a:r>
              <a:rPr lang="sk-SK" dirty="0" err="1" smtClean="0">
                <a:solidFill>
                  <a:srgbClr val="00B0F0"/>
                </a:solidFill>
              </a:rPr>
              <a:t>Master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Boot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Record</a:t>
            </a:r>
            <a:r>
              <a:rPr lang="sk-SK" dirty="0" smtClean="0">
                <a:solidFill>
                  <a:srgbClr val="00B0F0"/>
                </a:solidFill>
              </a:rPr>
              <a:t>, Disk </a:t>
            </a:r>
            <a:r>
              <a:rPr lang="sk-SK" dirty="0" err="1" smtClean="0">
                <a:solidFill>
                  <a:srgbClr val="00B0F0"/>
                </a:solidFill>
              </a:rPr>
              <a:t>Cryptor</a:t>
            </a:r>
            <a:r>
              <a:rPr lang="sk-SK" dirty="0" smtClean="0">
                <a:solidFill>
                  <a:srgbClr val="00B0F0"/>
                </a:solidFill>
              </a:rPr>
              <a:t>, </a:t>
            </a:r>
            <a:r>
              <a:rPr lang="sk-SK" dirty="0" err="1" smtClean="0">
                <a:solidFill>
                  <a:srgbClr val="00B0F0"/>
                </a:solidFill>
              </a:rPr>
              <a:t>File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Cryptor</a:t>
            </a:r>
            <a:r>
              <a:rPr lang="sk-SK" dirty="0" smtClean="0">
                <a:solidFill>
                  <a:srgbClr val="00B0F0"/>
                </a:solidFill>
              </a:rPr>
              <a:t> a iné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1179</Words>
  <Application>Microsoft Office PowerPoint</Application>
  <PresentationFormat>Předvádění na obrazovce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Téma: POČÍTAČ A PRÍDAVNÉ ZARIADENIA</vt:lpstr>
      <vt:lpstr>Základné pojmy z oblasti informatiky</vt:lpstr>
      <vt:lpstr>Čo je softvér ?</vt:lpstr>
      <vt:lpstr>Čo je operačný systém ?</vt:lpstr>
      <vt:lpstr>Čo je hardware ?</vt:lpstr>
      <vt:lpstr>Čo je bit a byte ?</vt:lpstr>
      <vt:lpstr>Čo je binárna sústava ?</vt:lpstr>
      <vt:lpstr>Čo je digitalizácia informácií ?</vt:lpstr>
      <vt:lpstr>Čo je šifrovanie ?</vt:lpstr>
      <vt:lpstr>Čo je kódovanie informácií ?</vt:lpstr>
      <vt:lpstr>Čo si si zapamätal?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Téma: POČÍTAČ A PRÍDAVNÉ ZARIADENIA</dc:title>
  <dc:creator>admin</dc:creator>
  <cp:lastModifiedBy>admin</cp:lastModifiedBy>
  <cp:revision>76</cp:revision>
  <dcterms:created xsi:type="dcterms:W3CDTF">2019-03-11T14:31:10Z</dcterms:created>
  <dcterms:modified xsi:type="dcterms:W3CDTF">2019-03-14T08:49:20Z</dcterms:modified>
</cp:coreProperties>
</file>